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1628" y="-22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Малый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Лист1!$A$2:$A$18</c:f>
              <c:strCache>
                <c:ptCount val="17"/>
                <c:pt idx="0">
                  <c:v>Рост тарифов</c:v>
                </c:pt>
                <c:pt idx="1">
                  <c:v>Недостаток квалифицированных кадров</c:v>
                </c:pt>
                <c:pt idx="2">
                  <c:v>Рост цен производителей</c:v>
                </c:pt>
                <c:pt idx="3">
                  <c:v>Избыточно высокие налоги</c:v>
                </c:pt>
                <c:pt idx="4">
                  <c:v>Снижение спроса</c:v>
                </c:pt>
                <c:pt idx="5">
                  <c:v>Чрезмерное контрольно-надзорное давление</c:v>
                </c:pt>
                <c:pt idx="6">
                  <c:v>Высокие административные барьеры</c:v>
                </c:pt>
                <c:pt idx="7">
                  <c:v>Неэффективная судебная система</c:v>
                </c:pt>
                <c:pt idx="8">
                  <c:v>Коррупция в органах власти</c:v>
                </c:pt>
                <c:pt idx="9">
                  <c:v>Недобросовестная конкуренция</c:v>
                </c:pt>
                <c:pt idx="10">
                  <c:v>Низкое качество государственного управления</c:v>
                </c:pt>
                <c:pt idx="11">
                  <c:v>Сложность с доступом к кредитным ресурсам</c:v>
                </c:pt>
                <c:pt idx="12">
                  <c:v>Незащищенность прав собственности</c:v>
                </c:pt>
                <c:pt idx="13">
                  <c:v>Неэффективное налоговое администрирование</c:v>
                </c:pt>
                <c:pt idx="14">
                  <c:v>Неразвитость инфраструктуры</c:v>
                </c:pt>
                <c:pt idx="15">
                  <c:v>Отсутствие целей, ориентиров развития страны</c:v>
                </c:pt>
                <c:pt idx="16">
                  <c:v>Сложность с присоединением к сетям</c:v>
                </c:pt>
              </c:strCache>
            </c:strRef>
          </c:cat>
          <c:val>
            <c:numRef>
              <c:f>Лист1!$B$2:$B$18</c:f>
              <c:numCache>
                <c:formatCode>###0.0%</c:formatCode>
                <c:ptCount val="17"/>
                <c:pt idx="0">
                  <c:v>0.5</c:v>
                </c:pt>
                <c:pt idx="1">
                  <c:v>0.45945945945945943</c:v>
                </c:pt>
                <c:pt idx="2">
                  <c:v>0.3783783783783784</c:v>
                </c:pt>
                <c:pt idx="3">
                  <c:v>0.5135135135135136</c:v>
                </c:pt>
                <c:pt idx="4">
                  <c:v>0.35135135135135137</c:v>
                </c:pt>
                <c:pt idx="5">
                  <c:v>0.3783783783783784</c:v>
                </c:pt>
                <c:pt idx="6">
                  <c:v>0.32432432432432434</c:v>
                </c:pt>
                <c:pt idx="7">
                  <c:v>0.3108108108108108</c:v>
                </c:pt>
                <c:pt idx="8">
                  <c:v>0.33783783783783783</c:v>
                </c:pt>
                <c:pt idx="9">
                  <c:v>0.35135135135135137</c:v>
                </c:pt>
                <c:pt idx="10">
                  <c:v>0.32432432432432434</c:v>
                </c:pt>
                <c:pt idx="11">
                  <c:v>0.22972972972972971</c:v>
                </c:pt>
                <c:pt idx="12">
                  <c:v>0.27027027027027029</c:v>
                </c:pt>
                <c:pt idx="13">
                  <c:v>0.24324324324324323</c:v>
                </c:pt>
                <c:pt idx="14">
                  <c:v>0.1081081081081081</c:v>
                </c:pt>
                <c:pt idx="15">
                  <c:v>0.20270270270270271</c:v>
                </c:pt>
                <c:pt idx="16">
                  <c:v>0.1891891891891892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CD-40CE-9EF9-293B603FCB2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Крупный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Лист1!$A$2:$A$18</c:f>
              <c:strCache>
                <c:ptCount val="17"/>
                <c:pt idx="0">
                  <c:v>Рост тарифов</c:v>
                </c:pt>
                <c:pt idx="1">
                  <c:v>Недостаток квалифицированных кадров</c:v>
                </c:pt>
                <c:pt idx="2">
                  <c:v>Рост цен производителей</c:v>
                </c:pt>
                <c:pt idx="3">
                  <c:v>Избыточно высокие налоги</c:v>
                </c:pt>
                <c:pt idx="4">
                  <c:v>Снижение спроса</c:v>
                </c:pt>
                <c:pt idx="5">
                  <c:v>Чрезмерное контрольно-надзорное давление</c:v>
                </c:pt>
                <c:pt idx="6">
                  <c:v>Высокие административные барьеры</c:v>
                </c:pt>
                <c:pt idx="7">
                  <c:v>Неэффективная судебная система</c:v>
                </c:pt>
                <c:pt idx="8">
                  <c:v>Коррупция в органах власти</c:v>
                </c:pt>
                <c:pt idx="9">
                  <c:v>Недобросовестная конкуренция</c:v>
                </c:pt>
                <c:pt idx="10">
                  <c:v>Низкое качество государственного управления</c:v>
                </c:pt>
                <c:pt idx="11">
                  <c:v>Сложность с доступом к кредитным ресурсам</c:v>
                </c:pt>
                <c:pt idx="12">
                  <c:v>Незащищенность прав собственности</c:v>
                </c:pt>
                <c:pt idx="13">
                  <c:v>Неэффективное налоговое администрирование</c:v>
                </c:pt>
                <c:pt idx="14">
                  <c:v>Неразвитость инфраструктуры</c:v>
                </c:pt>
                <c:pt idx="15">
                  <c:v>Отсутствие целей, ориентиров развития страны</c:v>
                </c:pt>
                <c:pt idx="16">
                  <c:v>Сложность с присоединением к сетям</c:v>
                </c:pt>
              </c:strCache>
            </c:strRef>
          </c:cat>
          <c:val>
            <c:numRef>
              <c:f>Лист1!$C$2:$C$18</c:f>
              <c:numCache>
                <c:formatCode>###0.0%</c:formatCode>
                <c:ptCount val="17"/>
                <c:pt idx="0">
                  <c:v>0.5058139534883721</c:v>
                </c:pt>
                <c:pt idx="1">
                  <c:v>0.4941860465116279</c:v>
                </c:pt>
                <c:pt idx="2">
                  <c:v>0.43604651162790697</c:v>
                </c:pt>
                <c:pt idx="3">
                  <c:v>0.33720930232558138</c:v>
                </c:pt>
                <c:pt idx="4">
                  <c:v>0.36046511627906974</c:v>
                </c:pt>
                <c:pt idx="5">
                  <c:v>0.31395348837209303</c:v>
                </c:pt>
                <c:pt idx="6">
                  <c:v>0.19767441860465115</c:v>
                </c:pt>
                <c:pt idx="7">
                  <c:v>0.18604651162790697</c:v>
                </c:pt>
                <c:pt idx="8">
                  <c:v>0.13372093023255816</c:v>
                </c:pt>
                <c:pt idx="9">
                  <c:v>0.12790697674418605</c:v>
                </c:pt>
                <c:pt idx="10">
                  <c:v>0.12790697674418605</c:v>
                </c:pt>
                <c:pt idx="11">
                  <c:v>0.13372093023255816</c:v>
                </c:pt>
                <c:pt idx="12">
                  <c:v>0.11627906976744186</c:v>
                </c:pt>
                <c:pt idx="13">
                  <c:v>9.3023255813953487E-2</c:v>
                </c:pt>
                <c:pt idx="14">
                  <c:v>0.15697674418604651</c:v>
                </c:pt>
                <c:pt idx="15">
                  <c:v>0.10465116279069768</c:v>
                </c:pt>
                <c:pt idx="16">
                  <c:v>9.3023255813953487E-2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CD-40CE-9EF9-293B603FCB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59638176"/>
        <c:axId val="459636536"/>
      </c:barChart>
      <c:catAx>
        <c:axId val="459638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endParaRPr lang="ru-RU"/>
          </a:p>
        </c:txPr>
        <c:crossAx val="459636536"/>
        <c:crosses val="autoZero"/>
        <c:auto val="1"/>
        <c:lblAlgn val="ctr"/>
        <c:lblOffset val="100"/>
        <c:noMultiLvlLbl val="0"/>
      </c:catAx>
      <c:valAx>
        <c:axId val="4596365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endParaRPr lang="ru-RU"/>
          </a:p>
        </c:txPr>
        <c:crossAx val="459638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Garamond" panose="02020404030301010803" pitchFamily="18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0-8%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Лист1!$B$1:$C$1</c:f>
              <c:strCache>
                <c:ptCount val="2"/>
                <c:pt idx="0">
                  <c:v>малый</c:v>
                </c:pt>
                <c:pt idx="1">
                  <c:v>крупный</c:v>
                </c:pt>
              </c:strCache>
            </c:strRef>
          </c:cat>
          <c:val>
            <c:numRef>
              <c:f>Лист1!$B$2:$C$2</c:f>
              <c:numCache>
                <c:formatCode>###0.0%</c:formatCode>
                <c:ptCount val="2"/>
                <c:pt idx="0">
                  <c:v>0.12280701754385966</c:v>
                </c:pt>
                <c:pt idx="1">
                  <c:v>0.17105263157894737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1-439A-BAF3-9BED350DE1ED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8-10%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Лист1!$B$1:$C$1</c:f>
              <c:strCache>
                <c:ptCount val="2"/>
                <c:pt idx="0">
                  <c:v>малый</c:v>
                </c:pt>
                <c:pt idx="1">
                  <c:v>крупный</c:v>
                </c:pt>
              </c:strCache>
            </c:strRef>
          </c:cat>
          <c:val>
            <c:numRef>
              <c:f>Лист1!$B$3:$C$3</c:f>
              <c:numCache>
                <c:formatCode>###0.0%</c:formatCode>
                <c:ptCount val="2"/>
                <c:pt idx="0">
                  <c:v>0.10526315789473685</c:v>
                </c:pt>
                <c:pt idx="1">
                  <c:v>0.46052631578947367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41-439A-BAF3-9BED350DE1ED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10-12%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Лист1!$B$1:$C$1</c:f>
              <c:strCache>
                <c:ptCount val="2"/>
                <c:pt idx="0">
                  <c:v>малый</c:v>
                </c:pt>
                <c:pt idx="1">
                  <c:v>крупный</c:v>
                </c:pt>
              </c:strCache>
            </c:strRef>
          </c:cat>
          <c:val>
            <c:numRef>
              <c:f>Лист1!$B$4:$C$4</c:f>
              <c:numCache>
                <c:formatCode>###0.0%</c:formatCode>
                <c:ptCount val="2"/>
                <c:pt idx="0">
                  <c:v>0.19298245614035089</c:v>
                </c:pt>
                <c:pt idx="1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241-439A-BAF3-9BED350DE1ED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12-15%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Лист1!$B$1:$C$1</c:f>
              <c:strCache>
                <c:ptCount val="2"/>
                <c:pt idx="0">
                  <c:v>малый</c:v>
                </c:pt>
                <c:pt idx="1">
                  <c:v>крупный</c:v>
                </c:pt>
              </c:strCache>
            </c:strRef>
          </c:cat>
          <c:val>
            <c:numRef>
              <c:f>Лист1!$B$5:$C$5</c:f>
              <c:numCache>
                <c:formatCode>###0.0%</c:formatCode>
                <c:ptCount val="2"/>
                <c:pt idx="0">
                  <c:v>0.2807017543859649</c:v>
                </c:pt>
                <c:pt idx="1">
                  <c:v>9.2105263157894746E-2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241-439A-BAF3-9BED350DE1ED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более 15%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Лист1!$B$1:$C$1</c:f>
              <c:strCache>
                <c:ptCount val="2"/>
                <c:pt idx="0">
                  <c:v>малый</c:v>
                </c:pt>
                <c:pt idx="1">
                  <c:v>крупный</c:v>
                </c:pt>
              </c:strCache>
            </c:strRef>
          </c:cat>
          <c:val>
            <c:numRef>
              <c:f>Лист1!$B$6:$C$6</c:f>
              <c:numCache>
                <c:formatCode>###0.0%</c:formatCode>
                <c:ptCount val="2"/>
                <c:pt idx="0">
                  <c:v>0.2982456140350877</c:v>
                </c:pt>
                <c:pt idx="1">
                  <c:v>2.6315789473684213E-2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241-439A-BAF3-9BED350DE1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0487728"/>
        <c:axId val="550493632"/>
      </c:barChart>
      <c:catAx>
        <c:axId val="550487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endParaRPr lang="ru-RU"/>
          </a:p>
        </c:txPr>
        <c:crossAx val="550493632"/>
        <c:crosses val="autoZero"/>
        <c:auto val="1"/>
        <c:lblAlgn val="ctr"/>
        <c:lblOffset val="100"/>
        <c:noMultiLvlLbl val="0"/>
      </c:catAx>
      <c:valAx>
        <c:axId val="550493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endParaRPr lang="ru-RU"/>
          </a:p>
        </c:txPr>
        <c:crossAx val="550487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991855842581086"/>
          <c:y val="0.85439374411073443"/>
          <c:w val="0.46328166873877608"/>
          <c:h val="0.112593876246899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0-8%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Лист1!$B$1:$C$1</c:f>
              <c:strCache>
                <c:ptCount val="2"/>
                <c:pt idx="0">
                  <c:v>малый</c:v>
                </c:pt>
                <c:pt idx="1">
                  <c:v>крупный</c:v>
                </c:pt>
              </c:strCache>
            </c:strRef>
          </c:cat>
          <c:val>
            <c:numRef>
              <c:f>Лист1!$B$2:$C$2</c:f>
              <c:numCache>
                <c:formatCode>###0.0%</c:formatCode>
                <c:ptCount val="2"/>
                <c:pt idx="0">
                  <c:v>0.12121212121212122</c:v>
                </c:pt>
                <c:pt idx="1">
                  <c:v>0.40259740259740262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59-4409-8519-05F0BBCE7391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8-10%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Лист1!$B$1:$C$1</c:f>
              <c:strCache>
                <c:ptCount val="2"/>
                <c:pt idx="0">
                  <c:v>малый</c:v>
                </c:pt>
                <c:pt idx="1">
                  <c:v>крупный</c:v>
                </c:pt>
              </c:strCache>
            </c:strRef>
          </c:cat>
          <c:val>
            <c:numRef>
              <c:f>Лист1!$B$3:$C$3</c:f>
              <c:numCache>
                <c:formatCode>###0.0%</c:formatCode>
                <c:ptCount val="2"/>
                <c:pt idx="0">
                  <c:v>0.12121212121212122</c:v>
                </c:pt>
                <c:pt idx="1">
                  <c:v>0.3441558441558441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59-4409-8519-05F0BBCE7391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10-12%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Лист1!$B$1:$C$1</c:f>
              <c:strCache>
                <c:ptCount val="2"/>
                <c:pt idx="0">
                  <c:v>малый</c:v>
                </c:pt>
                <c:pt idx="1">
                  <c:v>крупный</c:v>
                </c:pt>
              </c:strCache>
            </c:strRef>
          </c:cat>
          <c:val>
            <c:numRef>
              <c:f>Лист1!$B$4:$C$4</c:f>
              <c:numCache>
                <c:formatCode>###0.0%</c:formatCode>
                <c:ptCount val="2"/>
                <c:pt idx="0">
                  <c:v>0.18181818181818182</c:v>
                </c:pt>
                <c:pt idx="1">
                  <c:v>0.16233766233766234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59-4409-8519-05F0BBCE7391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12-15%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Лист1!$B$1:$C$1</c:f>
              <c:strCache>
                <c:ptCount val="2"/>
                <c:pt idx="0">
                  <c:v>малый</c:v>
                </c:pt>
                <c:pt idx="1">
                  <c:v>крупный</c:v>
                </c:pt>
              </c:strCache>
            </c:strRef>
          </c:cat>
          <c:val>
            <c:numRef>
              <c:f>Лист1!$B$5:$C$5</c:f>
              <c:numCache>
                <c:formatCode>###0.0%</c:formatCode>
                <c:ptCount val="2"/>
                <c:pt idx="0">
                  <c:v>0.34848484848484851</c:v>
                </c:pt>
                <c:pt idx="1">
                  <c:v>5.8441558441558447E-2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159-4409-8519-05F0BBCE7391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более 15%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Лист1!$B$1:$C$1</c:f>
              <c:strCache>
                <c:ptCount val="2"/>
                <c:pt idx="0">
                  <c:v>малый</c:v>
                </c:pt>
                <c:pt idx="1">
                  <c:v>крупный</c:v>
                </c:pt>
              </c:strCache>
            </c:strRef>
          </c:cat>
          <c:val>
            <c:numRef>
              <c:f>Лист1!$B$6:$C$6</c:f>
              <c:numCache>
                <c:formatCode>###0.0%</c:formatCode>
                <c:ptCount val="2"/>
                <c:pt idx="0">
                  <c:v>0.22727272727272727</c:v>
                </c:pt>
                <c:pt idx="1">
                  <c:v>3.2467532467532464E-2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159-4409-8519-05F0BBCE73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0494944"/>
        <c:axId val="550487072"/>
      </c:barChart>
      <c:catAx>
        <c:axId val="550494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endParaRPr lang="ru-RU"/>
          </a:p>
        </c:txPr>
        <c:crossAx val="550487072"/>
        <c:crosses val="autoZero"/>
        <c:auto val="1"/>
        <c:lblAlgn val="ctr"/>
        <c:lblOffset val="100"/>
        <c:noMultiLvlLbl val="0"/>
      </c:catAx>
      <c:valAx>
        <c:axId val="5504870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endParaRPr lang="ru-RU"/>
          </a:p>
        </c:txPr>
        <c:crossAx val="550494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Не осуществляет инвестиции</c:v>
                </c:pt>
                <c:pt idx="1">
                  <c:v>Осуществляет, но не значительные</c:v>
                </c:pt>
                <c:pt idx="2">
                  <c:v>Осуществляет крупные инвестиции</c:v>
                </c:pt>
              </c:strCache>
            </c:strRef>
          </c:cat>
          <c:val>
            <c:numRef>
              <c:f>Лист1!$B$2:$B$4</c:f>
              <c:numCache>
                <c:formatCode>###0.0%</c:formatCode>
                <c:ptCount val="3"/>
                <c:pt idx="0">
                  <c:v>0.39393939393939392</c:v>
                </c:pt>
                <c:pt idx="1">
                  <c:v>0.43939393939393939</c:v>
                </c:pt>
                <c:pt idx="2">
                  <c:v>0.16666666666666669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92-4FB2-A248-0174FB0391C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Не осуществляет инвестиции</c:v>
                </c:pt>
                <c:pt idx="1">
                  <c:v>Осуществляет, но не значительные</c:v>
                </c:pt>
                <c:pt idx="2">
                  <c:v>Осуществляет крупные инвестиции</c:v>
                </c:pt>
              </c:strCache>
            </c:strRef>
          </c:cat>
          <c:val>
            <c:numRef>
              <c:f>Лист1!$C$2:$C$4</c:f>
              <c:numCache>
                <c:formatCode>###0.0%</c:formatCode>
                <c:ptCount val="3"/>
                <c:pt idx="0">
                  <c:v>0.20289855072463769</c:v>
                </c:pt>
                <c:pt idx="1">
                  <c:v>0.42028985507246375</c:v>
                </c:pt>
                <c:pt idx="2">
                  <c:v>0.3768115942028985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92-4FB2-A248-0174FB0391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28066624"/>
        <c:axId val="628064328"/>
      </c:barChart>
      <c:catAx>
        <c:axId val="6280666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endParaRPr lang="ru-RU"/>
          </a:p>
        </c:txPr>
        <c:crossAx val="628064328"/>
        <c:crosses val="autoZero"/>
        <c:auto val="1"/>
        <c:lblAlgn val="ctr"/>
        <c:lblOffset val="100"/>
        <c:noMultiLvlLbl val="0"/>
      </c:catAx>
      <c:valAx>
        <c:axId val="6280643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endParaRPr lang="ru-RU"/>
          </a:p>
        </c:txPr>
        <c:crossAx val="628066624"/>
        <c:crosses val="autoZero"/>
        <c:crossBetween val="between"/>
        <c:min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Не осуществляет инвестиции</c:v>
                </c:pt>
                <c:pt idx="1">
                  <c:v>Осуществляет, но не значительные</c:v>
                </c:pt>
                <c:pt idx="2">
                  <c:v>Осуществляет крупные инвестиции</c:v>
                </c:pt>
              </c:strCache>
            </c:strRef>
          </c:cat>
          <c:val>
            <c:numRef>
              <c:f>Лист1!$B$2:$B$4</c:f>
              <c:numCache>
                <c:formatCode>###0.0%</c:formatCode>
                <c:ptCount val="3"/>
                <c:pt idx="0">
                  <c:v>3.6363636363636362E-2</c:v>
                </c:pt>
                <c:pt idx="1">
                  <c:v>0.3575757575757576</c:v>
                </c:pt>
                <c:pt idx="2">
                  <c:v>0.60606060606060608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C0-4D0B-88E8-F8B9BC8EF7D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Не осуществляет инвестиции</c:v>
                </c:pt>
                <c:pt idx="1">
                  <c:v>Осуществляет, но не значительные</c:v>
                </c:pt>
                <c:pt idx="2">
                  <c:v>Осуществляет крупные инвестиции</c:v>
                </c:pt>
              </c:strCache>
            </c:strRef>
          </c:cat>
          <c:val>
            <c:numRef>
              <c:f>Лист1!$C$2:$C$4</c:f>
              <c:numCache>
                <c:formatCode>###0.0%</c:formatCode>
                <c:ptCount val="3"/>
                <c:pt idx="0">
                  <c:v>0.20118343195266275</c:v>
                </c:pt>
                <c:pt idx="1">
                  <c:v>0.41420118343195261</c:v>
                </c:pt>
                <c:pt idx="2">
                  <c:v>0.38461538461538458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C0-4D0B-88E8-F8B9BC8EF7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28066624"/>
        <c:axId val="628064328"/>
      </c:barChart>
      <c:catAx>
        <c:axId val="6280666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endParaRPr lang="ru-RU"/>
          </a:p>
        </c:txPr>
        <c:crossAx val="628064328"/>
        <c:crosses val="autoZero"/>
        <c:auto val="1"/>
        <c:lblAlgn val="ctr"/>
        <c:lblOffset val="100"/>
        <c:noMultiLvlLbl val="0"/>
      </c:catAx>
      <c:valAx>
        <c:axId val="6280643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endParaRPr lang="ru-RU"/>
          </a:p>
        </c:txPr>
        <c:crossAx val="628066624"/>
        <c:crosses val="autoZero"/>
        <c:crossBetween val="between"/>
        <c:min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Не планирует инвестиции</c:v>
                </c:pt>
                <c:pt idx="1">
                  <c:v>Планирует, но не очень значительные</c:v>
                </c:pt>
                <c:pt idx="2">
                  <c:v>Планирует крупные инвестиции</c:v>
                </c:pt>
              </c:strCache>
            </c:strRef>
          </c:cat>
          <c:val>
            <c:numRef>
              <c:f>Лист1!$B$2:$B$4</c:f>
              <c:numCache>
                <c:formatCode>###0.0%</c:formatCode>
                <c:ptCount val="3"/>
                <c:pt idx="0">
                  <c:v>0.421875</c:v>
                </c:pt>
                <c:pt idx="1">
                  <c:v>0.375</c:v>
                </c:pt>
                <c:pt idx="2">
                  <c:v>0.203125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9A-4EEC-8C37-FC9851A4417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Не планирует инвестиции</c:v>
                </c:pt>
                <c:pt idx="1">
                  <c:v>Планирует, но не очень значительные</c:v>
                </c:pt>
                <c:pt idx="2">
                  <c:v>Планирует крупные инвестиции</c:v>
                </c:pt>
              </c:strCache>
            </c:strRef>
          </c:cat>
          <c:val>
            <c:numRef>
              <c:f>Лист1!$C$2:$C$4</c:f>
              <c:numCache>
                <c:formatCode>###0.0%</c:formatCode>
                <c:ptCount val="3"/>
                <c:pt idx="0">
                  <c:v>0.13043478260869565</c:v>
                </c:pt>
                <c:pt idx="1">
                  <c:v>0.50724637681159424</c:v>
                </c:pt>
                <c:pt idx="2">
                  <c:v>0.36231884057971014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9A-4EEC-8C37-FC9851A441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28066624"/>
        <c:axId val="628064328"/>
      </c:barChart>
      <c:catAx>
        <c:axId val="6280666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endParaRPr lang="ru-RU"/>
          </a:p>
        </c:txPr>
        <c:crossAx val="628064328"/>
        <c:crosses val="autoZero"/>
        <c:auto val="1"/>
        <c:lblAlgn val="ctr"/>
        <c:lblOffset val="100"/>
        <c:noMultiLvlLbl val="0"/>
      </c:catAx>
      <c:valAx>
        <c:axId val="6280643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endParaRPr lang="ru-RU"/>
          </a:p>
        </c:txPr>
        <c:crossAx val="628066624"/>
        <c:crosses val="autoZero"/>
        <c:crossBetween val="between"/>
        <c:min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Не планирует инвестиции</c:v>
                </c:pt>
                <c:pt idx="1">
                  <c:v>Планирует, но не очень значительные</c:v>
                </c:pt>
                <c:pt idx="2">
                  <c:v>Планирует крупные инвестиции</c:v>
                </c:pt>
              </c:strCache>
            </c:strRef>
          </c:cat>
          <c:val>
            <c:numRef>
              <c:f>Лист1!$B$2:$B$4</c:f>
              <c:numCache>
                <c:formatCode>###0.0%</c:formatCode>
                <c:ptCount val="3"/>
                <c:pt idx="0">
                  <c:v>1.2121212121212121E-2</c:v>
                </c:pt>
                <c:pt idx="1">
                  <c:v>0.36363636363636365</c:v>
                </c:pt>
                <c:pt idx="2">
                  <c:v>0.62424242424242427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CD-4569-A8AA-1D0931440CF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Не планирует инвестиции</c:v>
                </c:pt>
                <c:pt idx="1">
                  <c:v>Планирует, но не очень значительные</c:v>
                </c:pt>
                <c:pt idx="2">
                  <c:v>Планирует крупные инвестиции</c:v>
                </c:pt>
              </c:strCache>
            </c:strRef>
          </c:cat>
          <c:val>
            <c:numRef>
              <c:f>Лист1!$C$2:$C$4</c:f>
              <c:numCache>
                <c:formatCode>###0.0%</c:formatCode>
                <c:ptCount val="3"/>
                <c:pt idx="0">
                  <c:v>0.19883040935672514</c:v>
                </c:pt>
                <c:pt idx="1">
                  <c:v>0.43274853801169594</c:v>
                </c:pt>
                <c:pt idx="2">
                  <c:v>0.36842105263157898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CD-4569-A8AA-1D0931440C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28066624"/>
        <c:axId val="628064328"/>
      </c:barChart>
      <c:catAx>
        <c:axId val="6280666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endParaRPr lang="ru-RU"/>
          </a:p>
        </c:txPr>
        <c:crossAx val="628064328"/>
        <c:crosses val="autoZero"/>
        <c:auto val="1"/>
        <c:lblAlgn val="ctr"/>
        <c:lblOffset val="100"/>
        <c:noMultiLvlLbl val="0"/>
      </c:catAx>
      <c:valAx>
        <c:axId val="6280643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endParaRPr lang="ru-RU"/>
          </a:p>
        </c:txPr>
        <c:crossAx val="628066624"/>
        <c:crosses val="autoZero"/>
        <c:crossBetween val="between"/>
        <c:min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8E3D2-1800-4998-8744-D06F1B1CE028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AAEE9-22A7-4A07-ACAF-37EE260CA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266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AAEE9-22A7-4A07-ACAF-37EE260CA01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739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AAEE9-22A7-4A07-ACAF-37EE260CA01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76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AAEE9-22A7-4A07-ACAF-37EE260CA010}" type="slidenum">
              <a:rPr lang="ru-RU" smtClean="0"/>
              <a:t>4</a:t>
            </a:fld>
            <a:endParaRPr lang="ru-RU"/>
          </a:p>
        </p:txBody>
      </p:sp>
      <p:sp>
        <p:nvSpPr>
          <p:cNvPr id="6" name="Заметки 5">
            <a:extLst>
              <a:ext uri="{FF2B5EF4-FFF2-40B4-BE49-F238E27FC236}">
                <a16:creationId xmlns:a16="http://schemas.microsoft.com/office/drawing/2014/main" id="{CF3D0964-29DB-4482-A97F-497DB1F6FE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871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2F04A0-8863-4F9F-A1C6-D8D30BA62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75F33A3-04C2-4036-9C82-DE4B124CC0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8A7720-D85D-45F7-A6BC-ABD1D0FD0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81F0-72EF-42D6-A3B4-2CA369E512B1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F7F6127-6AB6-4772-8183-7F734A99A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FD738C5-7D4F-4D77-8A36-01593CE17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B6588-CF03-4900-85A2-A18E18ABC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1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CF02F1-D453-4D61-B7A7-B1520ACA2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65ADC4C-D5B9-4102-9ECF-76BFEC61D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33E64E-41B1-45A9-AF6C-263435272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81F0-72EF-42D6-A3B4-2CA369E512B1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D303F1-18E3-4B4D-B20A-79E6C7D94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CB4963-F217-497A-A382-B8A8C42F2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B6588-CF03-4900-85A2-A18E18ABC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680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D89E044-F651-4D33-BD66-A13850974C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29EF5FC-EECD-4790-BCF3-F2D1FDC9F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0F09D2-FF02-4928-884D-CAD26A9A1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81F0-72EF-42D6-A3B4-2CA369E512B1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81D800-BC43-4CF7-AEA6-C76458BFA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0364C4-A507-4157-978F-9AAD17E02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B6588-CF03-4900-85A2-A18E18ABC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011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5AE401-6169-4A44-B624-07789C6CE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C2E6AD-04CC-475D-9377-FAF308D61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E591D-3896-4ACB-8787-A781F6F2B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81F0-72EF-42D6-A3B4-2CA369E512B1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A667DA0-8125-4F25-A9AF-4EC66834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50006D-0362-4691-8290-0EFE90A8D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B6588-CF03-4900-85A2-A18E18ABC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755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13E035-8D27-45E4-BBDD-7A2DD7508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5F1EACD-6E87-457E-A664-70C57CE53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DC7171-66B7-4ACA-A7E1-A3ADE20EF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81F0-72EF-42D6-A3B4-2CA369E512B1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A17E80B-E51E-49EB-BCD5-D8C2A2A95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99B362-EB6E-4246-96B5-E3C25EB79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B6588-CF03-4900-85A2-A18E18ABC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788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8EED05-6859-47ED-ADDF-D10CDCB6F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B856F6-117A-42B6-9F67-A2DB22BA9A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8E59B16-459C-43EB-9433-AE1194D8A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1F3A00D-4E38-4801-ABA4-4D8167C37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81F0-72EF-42D6-A3B4-2CA369E512B1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75D2905-5F0E-41FC-8704-CAA9E5316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1E0455F-91D7-4903-AE69-B9C39207C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B6588-CF03-4900-85A2-A18E18ABC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84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BB7548-A4D4-4561-A63B-48968D199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8D1038A-7E0C-41B1-8DE6-B8260B1AF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D54AC38-51F6-40BD-8E68-F717A1C858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2FFB0A5-317F-48D8-A73E-0ADC8E15F4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A9368B6-5631-4B7D-A497-B879F69499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BB69013-0665-4AF3-B425-1DFD386F4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81F0-72EF-42D6-A3B4-2CA369E512B1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0D37A1A-1407-4941-8E10-89F68C9F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0F64DCF-BC62-4305-841F-AE0EF1414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B6588-CF03-4900-85A2-A18E18ABC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89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36E4E8-0136-4168-B474-3400DCAEC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B034E93-5123-401D-9D78-BA4B530B4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81F0-72EF-42D6-A3B4-2CA369E512B1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A38DC27-DA58-4E4E-BD8A-C2F9436A8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9A2EFDF-C916-415A-B581-411BE7697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B6588-CF03-4900-85A2-A18E18ABC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215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5B67120-5749-424B-AE2E-878B5E33A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81F0-72EF-42D6-A3B4-2CA369E512B1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63B2DCF-2B69-4892-80BA-028175FA0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8125026-1CCF-4B62-BB5D-05B103B37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B6588-CF03-4900-85A2-A18E18ABC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907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FC8AD2-0274-4554-A53C-7860436B3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1067D2-3C9B-4833-A0B8-439986F47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49D717C-C84A-476B-8953-90904875DF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99B403D-4824-4E8B-B38D-8BC9D68A6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81F0-72EF-42D6-A3B4-2CA369E512B1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09D9491-F092-452C-8DF8-0AED7DF46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015AD93-FAA7-4368-B1CA-AB930891D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B6588-CF03-4900-85A2-A18E18ABC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849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BC4F52-1AB5-4BEC-AE4C-D59E76323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F2FDE4D-B07B-4491-8D6D-7B060E76D9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009E2CB-0AD9-411E-B895-86ADF0982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5765D11-8251-4661-9A31-DA217C477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81F0-72EF-42D6-A3B4-2CA369E512B1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24B2E67-783E-4C6B-B1E6-2FED1758A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2D29617-9D3C-4800-A227-9FF08042D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B6588-CF03-4900-85A2-A18E18ABC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991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38D5E1-B1E1-4946-B1E4-7A23A9E0C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F629CB8-FDFF-4C4B-B989-899AC54BE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369143-D92F-414A-B95C-92DD59BDF1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C81F0-72EF-42D6-A3B4-2CA369E512B1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94257B-C707-4599-B2EA-59AEF4DD98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AB4DEC-C297-4459-B0BE-53B11A5F1C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B6588-CF03-4900-85A2-A18E18ABC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395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CE8F53-3A29-44A9-85B0-42B36FBEBF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Малый бизнес: специфика проблем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BDD8690-27C0-4B01-BA97-AF6B2B6C70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Мария Глухова</a:t>
            </a:r>
          </a:p>
          <a:p>
            <a:r>
              <a:rPr lang="ru-RU" dirty="0"/>
              <a:t>Вице-президент по экономической политике и конкурентоспособности РСПП</a:t>
            </a:r>
          </a:p>
        </p:txBody>
      </p:sp>
    </p:spTree>
    <p:extLst>
      <p:ext uri="{BB962C8B-B14F-4D97-AF65-F5344CB8AC3E}">
        <p14:creationId xmlns:p14="http://schemas.microsoft.com/office/powerpoint/2010/main" val="1594270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CCA52DB-3ED4-4D40-8D92-FE8C2514F6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7977767"/>
              </p:ext>
            </p:extLst>
          </p:nvPr>
        </p:nvGraphicFramePr>
        <p:xfrm>
          <a:off x="508000" y="491669"/>
          <a:ext cx="8128000" cy="6090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C95A814-EAD5-4AA1-9384-8AE7D30FB9DC}"/>
              </a:ext>
            </a:extLst>
          </p:cNvPr>
          <p:cNvSpPr txBox="1"/>
          <p:nvPr/>
        </p:nvSpPr>
        <p:spPr>
          <a:xfrm>
            <a:off x="114300" y="91559"/>
            <a:ext cx="8521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Garamond" panose="02020404030301010803" pitchFamily="18" charset="0"/>
              </a:rPr>
              <a:t>Ключевые проблемы для бизнеса: оценки крупного и малого бизнеса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72C1ED-AE93-4CF9-9832-228681D521FE}"/>
              </a:ext>
            </a:extLst>
          </p:cNvPr>
          <p:cNvSpPr txBox="1"/>
          <p:nvPr/>
        </p:nvSpPr>
        <p:spPr>
          <a:xfrm>
            <a:off x="6753225" y="6296025"/>
            <a:ext cx="2038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>
                <a:latin typeface="Garamond" panose="02020404030301010803" pitchFamily="18" charset="0"/>
              </a:rPr>
              <a:t>Опрос РСПП</a:t>
            </a:r>
          </a:p>
        </p:txBody>
      </p:sp>
    </p:spTree>
    <p:extLst>
      <p:ext uri="{BB962C8B-B14F-4D97-AF65-F5344CB8AC3E}">
        <p14:creationId xmlns:p14="http://schemas.microsoft.com/office/powerpoint/2010/main" val="3660486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1263B14B-A0F0-402A-90B3-9CCF49779E6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57195794"/>
              </p:ext>
            </p:extLst>
          </p:nvPr>
        </p:nvGraphicFramePr>
        <p:xfrm>
          <a:off x="476248" y="1046778"/>
          <a:ext cx="8143875" cy="2308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ACC41EC-4AD5-4C51-BFC6-C07A05D59B30}"/>
              </a:ext>
            </a:extLst>
          </p:cNvPr>
          <p:cNvSpPr txBox="1"/>
          <p:nvPr/>
        </p:nvSpPr>
        <p:spPr>
          <a:xfrm>
            <a:off x="276225" y="277336"/>
            <a:ext cx="8343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Garamond" panose="02020404030301010803" pitchFamily="18" charset="0"/>
              </a:rPr>
              <a:t>Ставка по кредиту для компании: оценка крупного и малого бизнеса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878C0D-9854-4350-97A0-E08D5307D996}"/>
              </a:ext>
            </a:extLst>
          </p:cNvPr>
          <p:cNvSpPr txBox="1"/>
          <p:nvPr/>
        </p:nvSpPr>
        <p:spPr>
          <a:xfrm>
            <a:off x="3238500" y="742631"/>
            <a:ext cx="2009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Garamond" panose="02020404030301010803" pitchFamily="18" charset="0"/>
              </a:rPr>
              <a:t>2019 год</a:t>
            </a: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08D79A1E-F5E4-4E22-BEED-4B5BC5D060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34590069"/>
              </p:ext>
            </p:extLst>
          </p:nvPr>
        </p:nvGraphicFramePr>
        <p:xfrm>
          <a:off x="476249" y="3889178"/>
          <a:ext cx="8143874" cy="249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47943BB-FA6C-46A2-92F4-4ABEBB5855CF}"/>
              </a:ext>
            </a:extLst>
          </p:cNvPr>
          <p:cNvSpPr txBox="1"/>
          <p:nvPr/>
        </p:nvSpPr>
        <p:spPr>
          <a:xfrm>
            <a:off x="6753225" y="6296025"/>
            <a:ext cx="2038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>
                <a:latin typeface="Garamond" panose="02020404030301010803" pitchFamily="18" charset="0"/>
              </a:rPr>
              <a:t>Опрос РСПП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84D58AE-63E4-477E-9E57-69D3E5F6991F}"/>
              </a:ext>
            </a:extLst>
          </p:cNvPr>
          <p:cNvSpPr txBox="1"/>
          <p:nvPr/>
        </p:nvSpPr>
        <p:spPr>
          <a:xfrm>
            <a:off x="3238499" y="3519846"/>
            <a:ext cx="2009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Garamond" panose="02020404030301010803" pitchFamily="18" charset="0"/>
              </a:rPr>
              <a:t>2020 год</a:t>
            </a:r>
          </a:p>
        </p:txBody>
      </p:sp>
    </p:spTree>
    <p:extLst>
      <p:ext uri="{BB962C8B-B14F-4D97-AF65-F5344CB8AC3E}">
        <p14:creationId xmlns:p14="http://schemas.microsoft.com/office/powerpoint/2010/main" val="3058144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E2874A-8A4D-452A-99D1-A6F1A8FA3358}"/>
              </a:ext>
            </a:extLst>
          </p:cNvPr>
          <p:cNvSpPr txBox="1"/>
          <p:nvPr/>
        </p:nvSpPr>
        <p:spPr>
          <a:xfrm>
            <a:off x="228600" y="152916"/>
            <a:ext cx="61817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Garamond" panose="02020404030301010803" pitchFamily="18" charset="0"/>
              </a:rPr>
              <a:t>Инвестиции в основной капитал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BEA035-1DA1-4B83-84BB-F4174B3E5452}"/>
              </a:ext>
            </a:extLst>
          </p:cNvPr>
          <p:cNvSpPr txBox="1"/>
          <p:nvPr/>
        </p:nvSpPr>
        <p:spPr>
          <a:xfrm>
            <a:off x="333375" y="674708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Garamond" panose="02020404030301010803" pitchFamily="18" charset="0"/>
              </a:rPr>
              <a:t>Факт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5CF9DA-85EB-42F1-BE1B-F69916C54492}"/>
              </a:ext>
            </a:extLst>
          </p:cNvPr>
          <p:cNvSpPr txBox="1"/>
          <p:nvPr/>
        </p:nvSpPr>
        <p:spPr>
          <a:xfrm>
            <a:off x="5543552" y="674708"/>
            <a:ext cx="2943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Garamond" panose="02020404030301010803" pitchFamily="18" charset="0"/>
              </a:rPr>
              <a:t>Планы на следующий год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CAE7DD54-E7BA-4A62-AB90-3F67DFBDF1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0796083"/>
              </p:ext>
            </p:extLst>
          </p:nvPr>
        </p:nvGraphicFramePr>
        <p:xfrm>
          <a:off x="476250" y="1373664"/>
          <a:ext cx="3962401" cy="1991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B07000C-81DD-47DD-ACA7-B5B6C1185F3F}"/>
              </a:ext>
            </a:extLst>
          </p:cNvPr>
          <p:cNvSpPr txBox="1"/>
          <p:nvPr/>
        </p:nvSpPr>
        <p:spPr>
          <a:xfrm>
            <a:off x="3552825" y="1044040"/>
            <a:ext cx="2038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Garamond" panose="02020404030301010803" pitchFamily="18" charset="0"/>
              </a:rPr>
              <a:t>Малый бизнес</a:t>
            </a: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F085798A-0B2D-4533-94F3-4E059959CF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0784863"/>
              </p:ext>
            </p:extLst>
          </p:nvPr>
        </p:nvGraphicFramePr>
        <p:xfrm>
          <a:off x="476249" y="4186138"/>
          <a:ext cx="3962401" cy="1991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48BE6F77-EF41-4CD3-BF22-4A441A270746}"/>
              </a:ext>
            </a:extLst>
          </p:cNvPr>
          <p:cNvSpPr txBox="1"/>
          <p:nvPr/>
        </p:nvSpPr>
        <p:spPr>
          <a:xfrm>
            <a:off x="3319462" y="3418899"/>
            <a:ext cx="2505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Garamond" panose="02020404030301010803" pitchFamily="18" charset="0"/>
              </a:rPr>
              <a:t>Крупный бизнес</a:t>
            </a:r>
          </a:p>
        </p:txBody>
      </p:sp>
      <p:graphicFrame>
        <p:nvGraphicFramePr>
          <p:cNvPr id="13" name="Диаграмма 12">
            <a:extLst>
              <a:ext uri="{FF2B5EF4-FFF2-40B4-BE49-F238E27FC236}">
                <a16:creationId xmlns:a16="http://schemas.microsoft.com/office/drawing/2014/main" id="{A922DE1C-DBBE-4B48-8997-24B8C1FE87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3602065"/>
              </p:ext>
            </p:extLst>
          </p:nvPr>
        </p:nvGraphicFramePr>
        <p:xfrm>
          <a:off x="4705351" y="1373664"/>
          <a:ext cx="3962401" cy="1991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873C83AF-5F53-4A17-B0BB-A4F376352F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5567531"/>
              </p:ext>
            </p:extLst>
          </p:nvPr>
        </p:nvGraphicFramePr>
        <p:xfrm>
          <a:off x="4705350" y="4186138"/>
          <a:ext cx="3962401" cy="1991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3BA34EE2-490F-4EFF-80C6-08DFC4A3248F}"/>
              </a:ext>
            </a:extLst>
          </p:cNvPr>
          <p:cNvSpPr txBox="1"/>
          <p:nvPr/>
        </p:nvSpPr>
        <p:spPr>
          <a:xfrm>
            <a:off x="6753225" y="6296025"/>
            <a:ext cx="2038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>
                <a:latin typeface="Garamond" panose="02020404030301010803" pitchFamily="18" charset="0"/>
              </a:rPr>
              <a:t>Опрос РСПП</a:t>
            </a:r>
          </a:p>
        </p:txBody>
      </p:sp>
    </p:spTree>
    <p:extLst>
      <p:ext uri="{BB962C8B-B14F-4D97-AF65-F5344CB8AC3E}">
        <p14:creationId xmlns:p14="http://schemas.microsoft.com/office/powerpoint/2010/main" val="839529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EF22746-2B62-46FD-A72D-1F7854139657}"/>
              </a:ext>
            </a:extLst>
          </p:cNvPr>
          <p:cNvSpPr txBox="1"/>
          <p:nvPr/>
        </p:nvSpPr>
        <p:spPr>
          <a:xfrm>
            <a:off x="4743450" y="5699123"/>
            <a:ext cx="4281488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800" dirty="0"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В два раза чаще крупных компаний </a:t>
            </a:r>
            <a:r>
              <a:rPr lang="ru-RU" dirty="0">
                <a:latin typeface="Garamond" panose="02020404030301010803" pitchFamily="18" charset="0"/>
                <a:ea typeface="Calibri" panose="020F0502020204030204" pitchFamily="34" charset="0"/>
              </a:rPr>
              <a:t>отмечали </a:t>
            </a:r>
            <a:r>
              <a:rPr lang="ru-RU" sz="1800" dirty="0"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неясность и частую смену правил получения поддержки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68E1AF-4386-4434-91A4-83BA6CD65394}"/>
              </a:ext>
            </a:extLst>
          </p:cNvPr>
          <p:cNvSpPr txBox="1"/>
          <p:nvPr/>
        </p:nvSpPr>
        <p:spPr>
          <a:xfrm>
            <a:off x="190500" y="108192"/>
            <a:ext cx="6896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Garamond" panose="02020404030301010803" pitchFamily="18" charset="0"/>
              </a:rPr>
              <a:t>Поддержка бизнеса: разница в подходах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17C345-778E-4B51-9CD0-7929F9F54299}"/>
              </a:ext>
            </a:extLst>
          </p:cNvPr>
          <p:cNvSpPr txBox="1"/>
          <p:nvPr/>
        </p:nvSpPr>
        <p:spPr>
          <a:xfrm>
            <a:off x="3195637" y="958272"/>
            <a:ext cx="2752725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Garamond" panose="02020404030301010803" pitchFamily="18" charset="0"/>
              </a:rPr>
              <a:t>Чем пользуются: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74A69A-6A56-45C1-A782-24C3BAE76269}"/>
              </a:ext>
            </a:extLst>
          </p:cNvPr>
          <p:cNvSpPr txBox="1"/>
          <p:nvPr/>
        </p:nvSpPr>
        <p:spPr>
          <a:xfrm>
            <a:off x="204787" y="511457"/>
            <a:ext cx="4252913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Garamond" panose="02020404030301010803" pitchFamily="18" charset="0"/>
              </a:rPr>
              <a:t>Крупный бизнес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AF1C6F-0EF8-478B-AECC-1B5CEAC15C3E}"/>
              </a:ext>
            </a:extLst>
          </p:cNvPr>
          <p:cNvSpPr txBox="1"/>
          <p:nvPr/>
        </p:nvSpPr>
        <p:spPr>
          <a:xfrm>
            <a:off x="4743449" y="508302"/>
            <a:ext cx="4252913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b="1">
                <a:solidFill>
                  <a:schemeClr val="bg1"/>
                </a:solidFill>
                <a:latin typeface="Garamond" panose="02020404030301010803" pitchFamily="18" charset="0"/>
              </a:defRPr>
            </a:lvl1pPr>
          </a:lstStyle>
          <a:p>
            <a:r>
              <a:rPr lang="ru-RU" dirty="0"/>
              <a:t>Малый бизнес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76B5CE-C6E8-454A-A328-2F19F4D8BC4A}"/>
              </a:ext>
            </a:extLst>
          </p:cNvPr>
          <p:cNvSpPr txBox="1"/>
          <p:nvPr/>
        </p:nvSpPr>
        <p:spPr>
          <a:xfrm>
            <a:off x="204789" y="1378220"/>
            <a:ext cx="425291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>
                <a:latin typeface="Garamond" panose="02020404030301010803" pitchFamily="18" charset="0"/>
              </a:rPr>
              <a:t>Активнее, чем малый бизнес, пользуются субсидиями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C3817A-AA9A-48B8-A39A-4331BC941921}"/>
              </a:ext>
            </a:extLst>
          </p:cNvPr>
          <p:cNvSpPr txBox="1"/>
          <p:nvPr/>
        </p:nvSpPr>
        <p:spPr>
          <a:xfrm>
            <a:off x="4743449" y="1374148"/>
            <a:ext cx="4252913" cy="20313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>
                <a:latin typeface="Garamond" panose="02020404030301010803" pitchFamily="18" charset="0"/>
              </a:rPr>
              <a:t>Чаще применяют пониженные налоговые ставки и нефинансовую поддержку (</a:t>
            </a:r>
            <a:r>
              <a:rPr lang="ru-RU" dirty="0">
                <a:latin typeface="Garamond" panose="02020404030301010803" pitchFamily="18" charset="0"/>
                <a:ea typeface="Calibri" panose="020F0502020204030204" pitchFamily="34" charset="0"/>
              </a:rPr>
              <a:t>за год доля крупных предприятий, обращавшихся за нефинансовой поддержкой снизилась с 59,6% до 39,6%, при этом 75% малых компаний указали этот вариант)</a:t>
            </a:r>
            <a:endParaRPr lang="ru-RU" dirty="0">
              <a:latin typeface="Garamond" panose="02020404030301010803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B801DF-1A88-44C7-9FC3-EF970B13C1A3}"/>
              </a:ext>
            </a:extLst>
          </p:cNvPr>
          <p:cNvSpPr txBox="1"/>
          <p:nvPr/>
        </p:nvSpPr>
        <p:spPr>
          <a:xfrm>
            <a:off x="3195637" y="4294858"/>
            <a:ext cx="2752725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Garamond" panose="02020404030301010803" pitchFamily="18" charset="0"/>
              </a:rPr>
              <a:t>Что мешает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B580EF-5F87-4BEC-92CF-74E6F9DDDD0E}"/>
              </a:ext>
            </a:extLst>
          </p:cNvPr>
          <p:cNvSpPr txBox="1"/>
          <p:nvPr/>
        </p:nvSpPr>
        <p:spPr>
          <a:xfrm>
            <a:off x="185741" y="4713862"/>
            <a:ext cx="8810622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Garamond" panose="02020404030301010803" pitchFamily="18" charset="0"/>
              </a:rPr>
              <a:t>Выровнялось доля представителей крупного и малого бизнеса, выбравших вариант </a:t>
            </a:r>
            <a:r>
              <a:rPr lang="ru-RU" sz="1800" dirty="0"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«получению господдержки мешают сложные процедуры и отчётность» год назад доля крупных компаний была на 25 </a:t>
            </a:r>
            <a:r>
              <a:rPr lang="ru-RU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п.п</a:t>
            </a:r>
            <a:r>
              <a:rPr lang="ru-RU" sz="1800" dirty="0"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. ниже </a:t>
            </a:r>
            <a:endParaRPr lang="ru-RU" dirty="0">
              <a:latin typeface="Garamond" panose="02020404030301010803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BE767A-A8E5-4FFC-9253-0D0C0DE6814E}"/>
              </a:ext>
            </a:extLst>
          </p:cNvPr>
          <p:cNvSpPr txBox="1"/>
          <p:nvPr/>
        </p:nvSpPr>
        <p:spPr>
          <a:xfrm>
            <a:off x="4743449" y="3550886"/>
            <a:ext cx="4252913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>
                <a:latin typeface="Garamond" panose="02020404030301010803" pitchFamily="18" charset="0"/>
              </a:rPr>
              <a:t>Обычно пользуются одним типом поддержки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3E40546-689E-4EE5-A798-F104D74BF2AE}"/>
              </a:ext>
            </a:extLst>
          </p:cNvPr>
          <p:cNvSpPr txBox="1"/>
          <p:nvPr/>
        </p:nvSpPr>
        <p:spPr>
          <a:xfrm>
            <a:off x="185740" y="2160072"/>
            <a:ext cx="4271959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>
                <a:latin typeface="Garamond" panose="02020404030301010803" pitchFamily="18" charset="0"/>
              </a:rPr>
              <a:t>Обычно пользуются несколькими типами поддержки</a:t>
            </a:r>
          </a:p>
        </p:txBody>
      </p:sp>
    </p:spTree>
    <p:extLst>
      <p:ext uri="{BB962C8B-B14F-4D97-AF65-F5344CB8AC3E}">
        <p14:creationId xmlns:p14="http://schemas.microsoft.com/office/powerpoint/2010/main" val="3545571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F5055CD-2048-4542-A586-D70EEB56F1EE}"/>
              </a:ext>
            </a:extLst>
          </p:cNvPr>
          <p:cNvSpPr txBox="1"/>
          <p:nvPr/>
        </p:nvSpPr>
        <p:spPr>
          <a:xfrm>
            <a:off x="180975" y="238125"/>
            <a:ext cx="6381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000" b="1">
                <a:latin typeface="Garamond" panose="02020404030301010803" pitchFamily="18" charset="0"/>
              </a:defRPr>
            </a:lvl1pPr>
          </a:lstStyle>
          <a:p>
            <a:r>
              <a:rPr lang="ru-RU" dirty="0"/>
              <a:t>Контроль-надзор: практика в «специфический год»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80CD71-1215-4CCE-B376-24324B2FE445}"/>
              </a:ext>
            </a:extLst>
          </p:cNvPr>
          <p:cNvSpPr txBox="1"/>
          <p:nvPr/>
        </p:nvSpPr>
        <p:spPr>
          <a:xfrm>
            <a:off x="319086" y="4704400"/>
            <a:ext cx="8677275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800" dirty="0"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 В 60% компаний контрольно-надзорные органы инициировали внеплановые проверки, чтобы проверить исполнение ранее выданных предписаний, среди субъектов о такой причине проверки заявили только 20% организаций.</a:t>
            </a:r>
          </a:p>
          <a:p>
            <a:pPr algn="ctr"/>
            <a:r>
              <a:rPr lang="ru-RU" sz="1800" dirty="0"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Малый бизнес чаще отмечал, что причиной проверки был «заказ»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876533-3950-457A-B09A-4854266A1640}"/>
              </a:ext>
            </a:extLst>
          </p:cNvPr>
          <p:cNvSpPr txBox="1"/>
          <p:nvPr/>
        </p:nvSpPr>
        <p:spPr>
          <a:xfrm>
            <a:off x="319087" y="673654"/>
            <a:ext cx="4024312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Garamond" panose="02020404030301010803" pitchFamily="18" charset="0"/>
              </a:rPr>
              <a:t>Крупный бизнес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9C46D6-6A98-47C5-AAEF-87184531522C}"/>
              </a:ext>
            </a:extLst>
          </p:cNvPr>
          <p:cNvSpPr txBox="1"/>
          <p:nvPr/>
        </p:nvSpPr>
        <p:spPr>
          <a:xfrm>
            <a:off x="4900612" y="673654"/>
            <a:ext cx="409575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b="1">
                <a:solidFill>
                  <a:schemeClr val="bg1"/>
                </a:solidFill>
                <a:latin typeface="Garamond" panose="02020404030301010803" pitchFamily="18" charset="0"/>
              </a:defRPr>
            </a:lvl1pPr>
          </a:lstStyle>
          <a:p>
            <a:r>
              <a:rPr lang="ru-RU" dirty="0"/>
              <a:t>Малый бизнес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AAFBD0-EADC-4B88-B0E7-8279246BB2B6}"/>
              </a:ext>
            </a:extLst>
          </p:cNvPr>
          <p:cNvSpPr txBox="1"/>
          <p:nvPr/>
        </p:nvSpPr>
        <p:spPr>
          <a:xfrm>
            <a:off x="319087" y="1197756"/>
            <a:ext cx="4019549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>
                <a:latin typeface="Garamond" panose="02020404030301010803" pitchFamily="18" charset="0"/>
              </a:rPr>
              <a:t>В 2020 году проверки не проводились в 20 % компаний (в 2019 году – в 4,9%)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0F0150-8843-42EB-88A4-4AADA5ABD979}"/>
              </a:ext>
            </a:extLst>
          </p:cNvPr>
          <p:cNvSpPr txBox="1"/>
          <p:nvPr/>
        </p:nvSpPr>
        <p:spPr>
          <a:xfrm>
            <a:off x="4900613" y="1211965"/>
            <a:ext cx="4095750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>
                <a:latin typeface="Garamond" panose="02020404030301010803" pitchFamily="18" charset="0"/>
              </a:rPr>
              <a:t>В 2020 году проверки не проводились в 55,1 % компаний (в 2019 году – в 29 %)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E613502-304A-42B9-B3B0-6622264891F5}"/>
              </a:ext>
            </a:extLst>
          </p:cNvPr>
          <p:cNvSpPr txBox="1"/>
          <p:nvPr/>
        </p:nvSpPr>
        <p:spPr>
          <a:xfrm>
            <a:off x="319087" y="2114550"/>
            <a:ext cx="8677275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800" dirty="0"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Почти 60% представителей крупного бизнеса сообщили, что в их компаниях проходили и плановые, и внеплановые проверки. В группе субъектов малого и среднего предпринимательства проверки обоих видов были в два раза реже.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99CABB-F826-4574-B848-E03CAA574D41}"/>
              </a:ext>
            </a:extLst>
          </p:cNvPr>
          <p:cNvSpPr txBox="1"/>
          <p:nvPr/>
        </p:nvSpPr>
        <p:spPr>
          <a:xfrm>
            <a:off x="3371850" y="4144863"/>
            <a:ext cx="2752725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Garamond" panose="02020404030301010803" pitchFamily="18" charset="0"/>
              </a:rPr>
              <a:t>Причины для проверки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1C0C86-E851-4D14-9040-4727D311F04D}"/>
              </a:ext>
            </a:extLst>
          </p:cNvPr>
          <p:cNvSpPr txBox="1"/>
          <p:nvPr/>
        </p:nvSpPr>
        <p:spPr>
          <a:xfrm>
            <a:off x="319087" y="3257550"/>
            <a:ext cx="8677275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800" dirty="0"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Проверки в 40% компаний-субъектов МСП продолжались не более 9 дней, среди крупных компаний такой ответ дали только 13,4%</a:t>
            </a:r>
          </a:p>
        </p:txBody>
      </p:sp>
    </p:spTree>
    <p:extLst>
      <p:ext uri="{BB962C8B-B14F-4D97-AF65-F5344CB8AC3E}">
        <p14:creationId xmlns:p14="http://schemas.microsoft.com/office/powerpoint/2010/main" val="36427187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326</Words>
  <Application>Microsoft Office PowerPoint</Application>
  <PresentationFormat>Экран (4:3)</PresentationFormat>
  <Paragraphs>39</Paragraphs>
  <Slides>6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Garamond</vt:lpstr>
      <vt:lpstr>Тема Office</vt:lpstr>
      <vt:lpstr>Малый бизнес: специфика проблем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Малый бизнес: специфика проблем</dc:title>
  <dc:creator>nik maria</dc:creator>
  <cp:lastModifiedBy>nik maria</cp:lastModifiedBy>
  <cp:revision>20</cp:revision>
  <dcterms:created xsi:type="dcterms:W3CDTF">2021-03-16T13:19:45Z</dcterms:created>
  <dcterms:modified xsi:type="dcterms:W3CDTF">2021-04-01T08:11:56Z</dcterms:modified>
</cp:coreProperties>
</file>